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6"/>
  </p:notesMasterIdLst>
  <p:handoutMasterIdLst>
    <p:handoutMasterId r:id="rId47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9" r:id="rId10"/>
    <p:sldId id="307" r:id="rId11"/>
    <p:sldId id="299" r:id="rId12"/>
    <p:sldId id="300" r:id="rId13"/>
    <p:sldId id="288" r:id="rId14"/>
    <p:sldId id="319" r:id="rId15"/>
    <p:sldId id="320" r:id="rId16"/>
    <p:sldId id="321" r:id="rId17"/>
    <p:sldId id="301" r:id="rId18"/>
    <p:sldId id="289" r:id="rId19"/>
    <p:sldId id="322" r:id="rId20"/>
    <p:sldId id="323" r:id="rId21"/>
    <p:sldId id="302" r:id="rId22"/>
    <p:sldId id="290" r:id="rId23"/>
    <p:sldId id="324" r:id="rId24"/>
    <p:sldId id="325" r:id="rId25"/>
    <p:sldId id="326" r:id="rId26"/>
    <p:sldId id="271" r:id="rId27"/>
    <p:sldId id="272" r:id="rId28"/>
    <p:sldId id="273" r:id="rId29"/>
    <p:sldId id="274" r:id="rId30"/>
    <p:sldId id="275" r:id="rId31"/>
    <p:sldId id="276" r:id="rId32"/>
    <p:sldId id="303" r:id="rId33"/>
    <p:sldId id="281" r:id="rId34"/>
    <p:sldId id="308" r:id="rId35"/>
    <p:sldId id="311" r:id="rId36"/>
    <p:sldId id="312" r:id="rId37"/>
    <p:sldId id="313" r:id="rId38"/>
    <p:sldId id="304" r:id="rId39"/>
    <p:sldId id="282" r:id="rId40"/>
    <p:sldId id="305" r:id="rId41"/>
    <p:sldId id="283" r:id="rId42"/>
    <p:sldId id="306" r:id="rId43"/>
    <p:sldId id="287" r:id="rId44"/>
    <p:sldId id="327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488092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8" autoAdjust="0"/>
    <p:restoredTop sz="94652"/>
  </p:normalViewPr>
  <p:slideViewPr>
    <p:cSldViewPr snapToGrid="0" snapToObjects="1">
      <p:cViewPr varScale="1">
        <p:scale>
          <a:sx n="108" d="100"/>
          <a:sy n="108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17-12-18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17-12-18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12/17/18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12/17/18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12/17/18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090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</a:p>
        </p:txBody>
      </p:sp>
    </p:spTree>
    <p:extLst>
      <p:ext uri="{BB962C8B-B14F-4D97-AF65-F5344CB8AC3E}">
        <p14:creationId xmlns:p14="http://schemas.microsoft.com/office/powerpoint/2010/main" val="292852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FA90065-6484-474D-9F1A-90DB1F74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E0A7F-B87B-48B1-9265-A858A519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3AB74-4BBA-43FD-8C30-9269575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3230D0-32F6-4EB3-903F-A96F487F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82" y="1359036"/>
            <a:ext cx="3446318" cy="28766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F12F44-59BA-46D5-A491-F58FCBB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4" y="3940870"/>
            <a:ext cx="2839258" cy="2233828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FFFF48-60A5-4DF2-8671-A5FDB8D3A724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00321D-C86D-4014-9FA1-65A740A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67" y="3887999"/>
            <a:ext cx="2839258" cy="2237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17F7F-B104-9B4F-9938-CBEED36FB0FE}"/>
              </a:ext>
            </a:extLst>
          </p:cNvPr>
          <p:cNvSpPr txBox="1"/>
          <p:nvPr/>
        </p:nvSpPr>
        <p:spPr>
          <a:xfrm>
            <a:off x="769372" y="1579512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Detection of the difference in height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Sobel-Feldman operator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≈ Gradient vector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Convolving kernel with depth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5093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217D52-5481-432D-B4F4-EEAD85A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3985C33-91FA-4A13-954C-D8529FDF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DF3DE5-5A34-42AB-B3EB-5F522BED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633494-6A38-4B88-BA1D-54E91A9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41" y="3820338"/>
            <a:ext cx="2839258" cy="22379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B8D83F9-3E94-48D1-9568-321B4D14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150" y="3790382"/>
            <a:ext cx="2826050" cy="223794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15A0003-1E67-45EE-89CD-F869FD002948}"/>
              </a:ext>
            </a:extLst>
          </p:cNvPr>
          <p:cNvCxnSpPr/>
          <p:nvPr/>
        </p:nvCxnSpPr>
        <p:spPr>
          <a:xfrm>
            <a:off x="7125682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B39B72-C691-3C47-933E-DA861FE1CAC3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Filtering of the noise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Delete noise + impossible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 &lt; x &lt; A; b &lt; y &lt; B; c &lt; value &lt;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 = 30; C  =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Result = binary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49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E9F4E21-BD43-4B2A-B449-1CE3C02D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E1B5EE9-958D-45D8-A1C4-6B49461B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327941-13FB-4D6E-87A4-0950FC3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E4145E-356E-4016-8538-0C20E368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30" y="520503"/>
            <a:ext cx="2822693" cy="22374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2C6D8-4F0B-48B2-B01B-51E840DE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0" y="3902170"/>
            <a:ext cx="2822693" cy="2217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B38900-9330-2643-A84C-52ED8F8ED534}"/>
              </a:ext>
            </a:extLst>
          </p:cNvPr>
          <p:cNvSpPr txBox="1"/>
          <p:nvPr/>
        </p:nvSpPr>
        <p:spPr>
          <a:xfrm>
            <a:off x="769372" y="1579512"/>
            <a:ext cx="513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Find the outer edge</a:t>
            </a:r>
          </a:p>
          <a:p>
            <a:endParaRPr lang="en-US" b="1" dirty="0"/>
          </a:p>
          <a:p>
            <a:r>
              <a:rPr lang="nl-BE" dirty="0"/>
              <a:t>Function runs from top left to bottom right</a:t>
            </a:r>
          </a:p>
          <a:p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0?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No edge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Next position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Edge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Surround  object with ‘-1’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-1?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Already surrounded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Skip to next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cxnSp>
        <p:nvCxnSpPr>
          <p:cNvPr id="12" name="Rechte verbindingslijn met pijl 5">
            <a:extLst>
              <a:ext uri="{FF2B5EF4-FFF2-40B4-BE49-F238E27FC236}">
                <a16:creationId xmlns:a16="http://schemas.microsoft.com/office/drawing/2014/main" id="{C83F8C4F-048F-9F4E-A452-4DB0E9546182}"/>
              </a:ext>
            </a:extLst>
          </p:cNvPr>
          <p:cNvCxnSpPr>
            <a:cxnSpLocks/>
          </p:cNvCxnSpPr>
          <p:nvPr/>
        </p:nvCxnSpPr>
        <p:spPr>
          <a:xfrm>
            <a:off x="9362576" y="2968108"/>
            <a:ext cx="0" cy="7796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4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</a:p>
        </p:txBody>
      </p:sp>
    </p:spTree>
    <p:extLst>
      <p:ext uri="{BB962C8B-B14F-4D97-AF65-F5344CB8AC3E}">
        <p14:creationId xmlns:p14="http://schemas.microsoft.com/office/powerpoint/2010/main" val="172895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8E7E78B-C157-4FC4-9E5D-37CB24A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064" y="1702656"/>
            <a:ext cx="2793400" cy="2300447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8FCF1F-2A67-42D1-8851-47E500CB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504F7D2-03F4-4268-88F5-F2D21C8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A9612E-F027-4882-A1C0-3961EC39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6E128D-7A2C-4D35-9A16-6DECBD1EA5FE}"/>
              </a:ext>
            </a:extLst>
          </p:cNvPr>
          <p:cNvSpPr/>
          <p:nvPr/>
        </p:nvSpPr>
        <p:spPr>
          <a:xfrm>
            <a:off x="9458164" y="3955820"/>
            <a:ext cx="31372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Retrieved from </a:t>
            </a:r>
            <a:r>
              <a:rPr lang="en-US" sz="900" dirty="0" err="1"/>
              <a:t>Researchgate</a:t>
            </a:r>
            <a:r>
              <a:rPr lang="en-US" sz="900" dirty="0"/>
              <a:t> </a:t>
            </a:r>
            <a:r>
              <a:rPr lang="en-US" sz="900" baseline="30000" dirty="0"/>
              <a:t>1</a:t>
            </a:r>
            <a:endParaRPr lang="en-US" sz="9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361FF6F-352F-4D1A-90A5-7C1F683A3483}"/>
              </a:ext>
            </a:extLst>
          </p:cNvPr>
          <p:cNvSpPr/>
          <p:nvPr/>
        </p:nvSpPr>
        <p:spPr>
          <a:xfrm>
            <a:off x="549351" y="5956084"/>
            <a:ext cx="96728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900" dirty="0"/>
              <a:t> </a:t>
            </a:r>
            <a:r>
              <a:rPr lang="en-US" sz="900" i="1" dirty="0"/>
              <a:t>Calibration of Kinect for Xbox One and Comparison between the Two Generations of Microsoft Sensors, </a:t>
            </a:r>
            <a:r>
              <a:rPr lang="en-US" sz="900" dirty="0"/>
              <a:t>Diana </a:t>
            </a:r>
            <a:r>
              <a:rPr lang="en-US" sz="900" dirty="0" err="1"/>
              <a:t>Pagliari</a:t>
            </a:r>
            <a:r>
              <a:rPr lang="en-US" sz="900" dirty="0"/>
              <a:t> (01/10/2015), Retrieved 16/12/2018 from www.researchgate.net</a:t>
            </a:r>
            <a:endParaRPr lang="nl-BE" sz="900" i="1" u="sng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88D568-0CA4-47FF-9883-7C2B110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93" y="3312017"/>
            <a:ext cx="3172165" cy="2486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7167C1-5C4F-DE42-8916-8C42C6C50A1B}"/>
              </a:ext>
            </a:extLst>
          </p:cNvPr>
          <p:cNvSpPr txBox="1"/>
          <p:nvPr/>
        </p:nvSpPr>
        <p:spPr>
          <a:xfrm>
            <a:off x="769372" y="1579512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Combine Depth and RGB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Crop height Depth and width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Find proportion pixels (1x1 ≈ 3x3)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Map Depth to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48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A3471EF-E85E-4894-93BB-D6D80432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731A8B-80EC-461F-8AA8-32772AEA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32F8F5-2E95-4160-A057-DC8920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2AED773-BF5A-4C47-A82A-BF8F49BBD0F1}"/>
              </a:ext>
            </a:extLst>
          </p:cNvPr>
          <p:cNvCxnSpPr>
            <a:cxnSpLocks/>
          </p:cNvCxnSpPr>
          <p:nvPr/>
        </p:nvCxnSpPr>
        <p:spPr>
          <a:xfrm>
            <a:off x="9576014" y="2879276"/>
            <a:ext cx="0" cy="9523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5F3091-460F-433A-88ED-4E5F1AA0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230" y="614719"/>
            <a:ext cx="2999569" cy="21131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9CD424-DC58-4C8F-B53D-D91967F5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31" y="3943267"/>
            <a:ext cx="2999569" cy="21076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964ACF-CF93-0B46-91E1-D49292F3F63E}"/>
              </a:ext>
            </a:extLst>
          </p:cNvPr>
          <p:cNvSpPr txBox="1"/>
          <p:nvPr/>
        </p:nvSpPr>
        <p:spPr>
          <a:xfrm>
            <a:off x="769372" y="1579512"/>
            <a:ext cx="513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Crop the matrix to the basket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Create thicker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Run through matrix in 4 directions</a:t>
            </a:r>
          </a:p>
          <a:p>
            <a:pPr lvl="1"/>
            <a:r>
              <a:rPr lang="nl-BE" dirty="0"/>
              <a:t>Value = (0;0;0) until value == (0;0;255)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Clears small imperfections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154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4c.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11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4c. Colour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4D5A5F-914E-D74E-91B7-22AB42CD94E9}"/>
              </a:ext>
            </a:extLst>
          </p:cNvPr>
          <p:cNvGrpSpPr/>
          <p:nvPr/>
        </p:nvGrpSpPr>
        <p:grpSpPr>
          <a:xfrm>
            <a:off x="2363190" y="605642"/>
            <a:ext cx="9468837" cy="5497610"/>
            <a:chOff x="0" y="1044609"/>
            <a:chExt cx="11240785" cy="5894472"/>
          </a:xfrm>
        </p:grpSpPr>
        <p:pic>
          <p:nvPicPr>
            <p:cNvPr id="6" name="Tijdelijke aanduiding voor inhoud 3">
              <a:extLst>
                <a:ext uri="{FF2B5EF4-FFF2-40B4-BE49-F238E27FC236}">
                  <a16:creationId xmlns:a16="http://schemas.microsoft.com/office/drawing/2014/main" id="{3F372DFE-A709-406C-9C16-42BCC463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6677" y="1044609"/>
              <a:ext cx="2643764" cy="1868749"/>
            </a:xfrm>
            <a:prstGeom prst="rect">
              <a:avLst/>
            </a:prstGeom>
          </p:spPr>
        </p:pic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C074D38B-BDE4-40F8-93F6-F15805F3E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9" r="1878" b="3043"/>
            <a:stretch/>
          </p:blipFill>
          <p:spPr>
            <a:xfrm>
              <a:off x="0" y="2710038"/>
              <a:ext cx="3586579" cy="2608104"/>
            </a:xfrm>
            <a:prstGeom prst="rect">
              <a:avLst/>
            </a:prstGeom>
          </p:spPr>
        </p:pic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5292C0F4-4996-4FA7-9D5C-5B8C78164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3309" y="3073951"/>
              <a:ext cx="2653675" cy="1868749"/>
            </a:xfrm>
            <a:prstGeom prst="rect">
              <a:avLst/>
            </a:prstGeom>
          </p:spPr>
        </p:pic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F0A606F5-008B-404C-B800-F64D496C1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1062" y="5094415"/>
              <a:ext cx="2643763" cy="1844666"/>
            </a:xfrm>
            <a:prstGeom prst="rect">
              <a:avLst/>
            </a:prstGeom>
          </p:spPr>
        </p:pic>
        <p:cxnSp>
          <p:nvCxnSpPr>
            <p:cNvPr id="10" name="Rechte verbindingslijn met pijl 9">
              <a:extLst>
                <a:ext uri="{FF2B5EF4-FFF2-40B4-BE49-F238E27FC236}">
                  <a16:creationId xmlns:a16="http://schemas.microsoft.com/office/drawing/2014/main" id="{97A51264-C7B7-41FB-97B8-16D428221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6377" y="1978983"/>
              <a:ext cx="545957" cy="180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237612FA-1BF4-4DA9-AE17-0EEF3F3FA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6377" y="3781878"/>
              <a:ext cx="630300" cy="8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3BA29209-245F-4831-B199-59FEC6DD4A30}"/>
                </a:ext>
              </a:extLst>
            </p:cNvPr>
            <p:cNvCxnSpPr>
              <a:cxnSpLocks/>
            </p:cNvCxnSpPr>
            <p:nvPr/>
          </p:nvCxnSpPr>
          <p:spPr>
            <a:xfrm>
              <a:off x="3746377" y="3781878"/>
              <a:ext cx="594780" cy="23525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B427EFDF-B5B2-4704-A43E-37397E7A3645}"/>
                </a:ext>
              </a:extLst>
            </p:cNvPr>
            <p:cNvSpPr txBox="1"/>
            <p:nvPr/>
          </p:nvSpPr>
          <p:spPr>
            <a:xfrm>
              <a:off x="3697554" y="1696928"/>
              <a:ext cx="1093549" cy="437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b="1" dirty="0">
                  <a:solidFill>
                    <a:srgbClr val="FF0000"/>
                  </a:solidFill>
                </a:rPr>
                <a:t>Red</a:t>
              </a:r>
            </a:p>
          </p:txBody>
        </p:sp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BAB42BC8-1FDE-4D1D-A42A-DCA3BE5D7D2B}"/>
                </a:ext>
              </a:extLst>
            </p:cNvPr>
            <p:cNvSpPr txBox="1"/>
            <p:nvPr/>
          </p:nvSpPr>
          <p:spPr>
            <a:xfrm>
              <a:off x="3697553" y="3382765"/>
              <a:ext cx="1223603" cy="437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b="1" dirty="0">
                  <a:solidFill>
                    <a:srgbClr val="92D050"/>
                  </a:solidFill>
                </a:rPr>
                <a:t>Green</a:t>
              </a: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7BA28A03-76FD-4E02-B1CA-69EE9FC6BB15}"/>
                </a:ext>
              </a:extLst>
            </p:cNvPr>
            <p:cNvSpPr txBox="1"/>
            <p:nvPr/>
          </p:nvSpPr>
          <p:spPr>
            <a:xfrm>
              <a:off x="3586579" y="5580464"/>
              <a:ext cx="949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b="1" dirty="0">
                  <a:solidFill>
                    <a:schemeClr val="accent4"/>
                  </a:solidFill>
                </a:rPr>
                <a:t>Blue</a:t>
              </a:r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FB8144BE-0DC2-4051-9731-FE928FF706D2}"/>
                </a:ext>
              </a:extLst>
            </p:cNvPr>
            <p:cNvCxnSpPr>
              <a:cxnSpLocks/>
            </p:cNvCxnSpPr>
            <p:nvPr/>
          </p:nvCxnSpPr>
          <p:spPr>
            <a:xfrm>
              <a:off x="7104784" y="2058874"/>
              <a:ext cx="693475" cy="17230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>
              <a:extLst>
                <a:ext uri="{FF2B5EF4-FFF2-40B4-BE49-F238E27FC236}">
                  <a16:creationId xmlns:a16="http://schemas.microsoft.com/office/drawing/2014/main" id="{C1624D92-A345-410E-A3E9-66507596F97C}"/>
                </a:ext>
              </a:extLst>
            </p:cNvPr>
            <p:cNvCxnSpPr>
              <a:cxnSpLocks/>
            </p:cNvCxnSpPr>
            <p:nvPr/>
          </p:nvCxnSpPr>
          <p:spPr>
            <a:xfrm>
              <a:off x="7167959" y="3854379"/>
              <a:ext cx="6303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>
              <a:extLst>
                <a:ext uri="{FF2B5EF4-FFF2-40B4-BE49-F238E27FC236}">
                  <a16:creationId xmlns:a16="http://schemas.microsoft.com/office/drawing/2014/main" id="{1A9161A5-E3DF-4791-92CF-340CA9A2F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6889" y="3942472"/>
              <a:ext cx="661370" cy="2191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9A896DBE-905D-4CCA-9260-86F94C3ED5CF}"/>
                </a:ext>
              </a:extLst>
            </p:cNvPr>
            <p:cNvSpPr txBox="1"/>
            <p:nvPr/>
          </p:nvSpPr>
          <p:spPr>
            <a:xfrm>
              <a:off x="7342930" y="2484831"/>
              <a:ext cx="1320854" cy="437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b="1" dirty="0">
                  <a:solidFill>
                    <a:srgbClr val="FF0000"/>
                  </a:solidFill>
                </a:rPr>
                <a:t>0.2989</a:t>
              </a:r>
            </a:p>
          </p:txBody>
        </p:sp>
        <p:sp>
          <p:nvSpPr>
            <p:cNvPr id="20" name="Tekstvak 19">
              <a:extLst>
                <a:ext uri="{FF2B5EF4-FFF2-40B4-BE49-F238E27FC236}">
                  <a16:creationId xmlns:a16="http://schemas.microsoft.com/office/drawing/2014/main" id="{F858A4EC-928D-4812-AB9E-A7807B132E11}"/>
                </a:ext>
              </a:extLst>
            </p:cNvPr>
            <p:cNvSpPr txBox="1"/>
            <p:nvPr/>
          </p:nvSpPr>
          <p:spPr>
            <a:xfrm>
              <a:off x="6970324" y="3404750"/>
              <a:ext cx="1249557" cy="437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b="1" dirty="0">
                  <a:solidFill>
                    <a:srgbClr val="92D050"/>
                  </a:solidFill>
                </a:rPr>
                <a:t>0.5870</a:t>
              </a:r>
              <a:r>
                <a:rPr lang="nl-BE" b="1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84E67203-C713-4BC7-B918-5BA88300F8CD}"/>
                </a:ext>
              </a:extLst>
            </p:cNvPr>
            <p:cNvSpPr txBox="1"/>
            <p:nvPr/>
          </p:nvSpPr>
          <p:spPr>
            <a:xfrm>
              <a:off x="7342930" y="5186720"/>
              <a:ext cx="1212264" cy="43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b="1" dirty="0">
                  <a:solidFill>
                    <a:schemeClr val="accent4"/>
                  </a:solidFill>
                </a:rPr>
                <a:t>0.1140</a:t>
              </a:r>
            </a:p>
          </p:txBody>
        </p:sp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80129E1A-C2BF-4148-828F-305BB19A5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89" t="4363" b="1870"/>
            <a:stretch/>
          </p:blipFill>
          <p:spPr>
            <a:xfrm>
              <a:off x="8391561" y="2854163"/>
              <a:ext cx="2849224" cy="20017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E021D94-422A-754C-A749-705A24D6FCCA}"/>
              </a:ext>
            </a:extLst>
          </p:cNvPr>
          <p:cNvSpPr txBox="1"/>
          <p:nvPr/>
        </p:nvSpPr>
        <p:spPr>
          <a:xfrm>
            <a:off x="576000" y="1173240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Converting to greyscale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287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4c: Colour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7D47A23-FEE7-3042-B485-D2C83ABABF0C}"/>
              </a:ext>
            </a:extLst>
          </p:cNvPr>
          <p:cNvGrpSpPr/>
          <p:nvPr/>
        </p:nvGrpSpPr>
        <p:grpSpPr>
          <a:xfrm>
            <a:off x="1723362" y="3318148"/>
            <a:ext cx="9303438" cy="2001758"/>
            <a:chOff x="1491273" y="2926263"/>
            <a:chExt cx="9303438" cy="2001758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FEE62D01-621A-4756-A0E7-8E5B325BA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4804" y="3338055"/>
              <a:ext cx="2103452" cy="1051726"/>
            </a:xfrm>
            <a:prstGeom prst="rect">
              <a:avLst/>
            </a:prstGeom>
          </p:spPr>
        </p:pic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D9A34EDC-EA30-44B5-BF33-507EA5B06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9" t="4363" b="1870"/>
            <a:stretch/>
          </p:blipFill>
          <p:spPr>
            <a:xfrm>
              <a:off x="1491273" y="2926263"/>
              <a:ext cx="2849224" cy="20017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kstvak 7">
              <a:extLst>
                <a:ext uri="{FF2B5EF4-FFF2-40B4-BE49-F238E27FC236}">
                  <a16:creationId xmlns:a16="http://schemas.microsoft.com/office/drawing/2014/main" id="{FD9D15A3-E95E-4EEA-94AD-1E5A2D45AA70}"/>
                </a:ext>
              </a:extLst>
            </p:cNvPr>
            <p:cNvSpPr txBox="1"/>
            <p:nvPr/>
          </p:nvSpPr>
          <p:spPr>
            <a:xfrm>
              <a:off x="4672209" y="3344185"/>
              <a:ext cx="7056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8800" dirty="0">
                  <a:solidFill>
                    <a:schemeClr val="accent1"/>
                  </a:solidFill>
                </a:rPr>
                <a:t>*</a:t>
              </a:r>
            </a:p>
          </p:txBody>
        </p:sp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7855DD01-DC58-4E02-8E1C-8F2B823249DD}"/>
                </a:ext>
              </a:extLst>
            </p:cNvPr>
            <p:cNvSpPr txBox="1"/>
            <p:nvPr/>
          </p:nvSpPr>
          <p:spPr>
            <a:xfrm>
              <a:off x="7792048" y="3323302"/>
              <a:ext cx="70567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8800" dirty="0">
                  <a:solidFill>
                    <a:schemeClr val="accent1"/>
                  </a:solidFill>
                </a:rPr>
                <a:t>*</a:t>
              </a:r>
            </a:p>
          </p:txBody>
        </p:sp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2BA7A90E-B1A7-4C0A-AF46-A049612EA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0106" y="3338055"/>
              <a:ext cx="1819906" cy="1020508"/>
            </a:xfrm>
            <a:prstGeom prst="rect">
              <a:avLst/>
            </a:prstGeom>
          </p:spPr>
        </p:pic>
        <p:sp>
          <p:nvSpPr>
            <p:cNvPr id="14" name="Tekstvak 13">
              <a:extLst>
                <a:ext uri="{FF2B5EF4-FFF2-40B4-BE49-F238E27FC236}">
                  <a16:creationId xmlns:a16="http://schemas.microsoft.com/office/drawing/2014/main" id="{590DB160-3F1C-4AE5-8279-EBB51B5D4C69}"/>
                </a:ext>
              </a:extLst>
            </p:cNvPr>
            <p:cNvSpPr txBox="1"/>
            <p:nvPr/>
          </p:nvSpPr>
          <p:spPr>
            <a:xfrm>
              <a:off x="6207018" y="2953970"/>
              <a:ext cx="1474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err="1">
                  <a:solidFill>
                    <a:schemeClr val="accent1"/>
                  </a:solidFill>
                </a:rPr>
                <a:t>Mean</a:t>
              </a:r>
              <a:r>
                <a:rPr lang="nl-BE" dirty="0">
                  <a:solidFill>
                    <a:schemeClr val="accent1"/>
                  </a:solidFill>
                </a:rPr>
                <a:t> </a:t>
              </a:r>
              <a:r>
                <a:rPr lang="nl-BE" dirty="0" err="1">
                  <a:solidFill>
                    <a:schemeClr val="accent1"/>
                  </a:solidFill>
                </a:rPr>
                <a:t>kernel</a:t>
              </a:r>
              <a:endParaRPr lang="nl-BE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9189863D-45CF-49E1-8E15-EA7308715F83}"/>
                </a:ext>
              </a:extLst>
            </p:cNvPr>
            <p:cNvSpPr txBox="1"/>
            <p:nvPr/>
          </p:nvSpPr>
          <p:spPr>
            <a:xfrm>
              <a:off x="8802756" y="2926263"/>
              <a:ext cx="1991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 err="1">
                  <a:solidFill>
                    <a:schemeClr val="accent1"/>
                  </a:solidFill>
                </a:rPr>
                <a:t>Gaussian</a:t>
              </a:r>
              <a:r>
                <a:rPr lang="nl-BE" dirty="0">
                  <a:solidFill>
                    <a:schemeClr val="accent1"/>
                  </a:solidFill>
                </a:rPr>
                <a:t> </a:t>
              </a:r>
              <a:r>
                <a:rPr lang="nl-BE" dirty="0" err="1">
                  <a:solidFill>
                    <a:schemeClr val="accent1"/>
                  </a:solidFill>
                </a:rPr>
                <a:t>kernel</a:t>
              </a:r>
              <a:endParaRPr lang="nl-BE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D5B45C8-480E-D249-B646-FC77715734AE}"/>
              </a:ext>
            </a:extLst>
          </p:cNvPr>
          <p:cNvSpPr txBox="1"/>
          <p:nvPr/>
        </p:nvSpPr>
        <p:spPr>
          <a:xfrm>
            <a:off x="576000" y="1173240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Blurring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Mean 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Gaussian 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946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4c. Colour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F41208-D839-E045-87EB-BDD10D2CA14E}"/>
              </a:ext>
            </a:extLst>
          </p:cNvPr>
          <p:cNvGrpSpPr/>
          <p:nvPr/>
        </p:nvGrpSpPr>
        <p:grpSpPr>
          <a:xfrm>
            <a:off x="397870" y="1816924"/>
            <a:ext cx="11520718" cy="2992223"/>
            <a:chOff x="304004" y="1913471"/>
            <a:chExt cx="11792714" cy="2871926"/>
          </a:xfrm>
        </p:grpSpPr>
        <p:sp>
          <p:nvSpPr>
            <p:cNvPr id="5" name="Tijdelijke aanduiding voor inhoud 2">
              <a:extLst>
                <a:ext uri="{FF2B5EF4-FFF2-40B4-BE49-F238E27FC236}">
                  <a16:creationId xmlns:a16="http://schemas.microsoft.com/office/drawing/2014/main" id="{F9C05514-92B8-47A7-8D3F-AC911FB18226}"/>
                </a:ext>
              </a:extLst>
            </p:cNvPr>
            <p:cNvSpPr txBox="1">
              <a:spLocks/>
            </p:cNvSpPr>
            <p:nvPr/>
          </p:nvSpPr>
          <p:spPr>
            <a:xfrm>
              <a:off x="3311372" y="2907108"/>
              <a:ext cx="1207362" cy="1239174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/>
                <a:buChar char="•"/>
                <a:defRPr sz="2400" kern="1200" baseline="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defRPr sz="2400" kern="1200" baseline="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 algn="ctr">
                <a:buFont typeface="Arial"/>
                <a:buNone/>
              </a:pPr>
              <a:r>
                <a:rPr lang="nl-BE" sz="8000" dirty="0">
                  <a:solidFill>
                    <a:schemeClr val="accent1"/>
                  </a:solidFill>
                </a:rPr>
                <a:t>*</a:t>
              </a:r>
            </a:p>
          </p:txBody>
        </p:sp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F1FB05A1-EAD1-4D67-BDBD-74D4C0C6F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9" t="4363" b="1870"/>
            <a:stretch/>
          </p:blipFill>
          <p:spPr>
            <a:xfrm>
              <a:off x="304004" y="2348555"/>
              <a:ext cx="2849224" cy="20017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ijdelijke aanduiding voor inhoud 2">
              <a:extLst>
                <a:ext uri="{FF2B5EF4-FFF2-40B4-BE49-F238E27FC236}">
                  <a16:creationId xmlns:a16="http://schemas.microsoft.com/office/drawing/2014/main" id="{44830B3F-DD5C-42CA-B8E8-B4C1B2350250}"/>
                </a:ext>
              </a:extLst>
            </p:cNvPr>
            <p:cNvSpPr txBox="1">
              <a:spLocks/>
            </p:cNvSpPr>
            <p:nvPr/>
          </p:nvSpPr>
          <p:spPr>
            <a:xfrm>
              <a:off x="7069587" y="2800868"/>
              <a:ext cx="1207362" cy="12391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 algn="ctr">
                <a:buFont typeface="Corbel" pitchFamily="34" charset="0"/>
                <a:buNone/>
              </a:pPr>
              <a:r>
                <a:rPr lang="nl-BE" sz="8000" dirty="0"/>
                <a:t>=</a:t>
              </a:r>
            </a:p>
          </p:txBody>
        </p:sp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2DE53FBA-0D00-4404-A2B8-97DD14C4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1052" y="1913471"/>
              <a:ext cx="3965666" cy="2871926"/>
            </a:xfrm>
            <a:prstGeom prst="rect">
              <a:avLst/>
            </a:prstGeom>
          </p:spPr>
        </p:pic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ED3036A8-4156-441A-8EAF-8F44EACCC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9976" y="2829151"/>
              <a:ext cx="1968210" cy="110306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951D276-2D47-6941-8D26-120943256BC9}"/>
              </a:ext>
            </a:extLst>
          </p:cNvPr>
          <p:cNvSpPr txBox="1"/>
          <p:nvPr/>
        </p:nvSpPr>
        <p:spPr>
          <a:xfrm>
            <a:off x="576000" y="1313088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0233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1EABDE4-A397-45E5-A930-33F1D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convolutions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303926" y="1829395"/>
            <a:ext cx="27228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  <a:br>
              <a:rPr lang="nl-BE" sz="1900" dirty="0"/>
            </a:br>
            <a:r>
              <a:rPr lang="nl-BE" sz="1900" dirty="0"/>
              <a:t>1</a:t>
            </a:r>
          </a:p>
          <a:p>
            <a:r>
              <a:rPr lang="nl-BE" sz="1900" dirty="0"/>
              <a:t>1 1 1 1 1 1 1 1 1 1 1 1 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9D503D-D4F0-4FBC-8833-4B901B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6" y="107632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0" y="56224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5A5AD1-5952-4980-83BC-E3C8A0F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Grouping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1155837"/>
            <a:ext cx="6926674" cy="4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96606" y="110413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pixel: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pixel is black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Count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same</a:t>
            </a:r>
            <a:r>
              <a:rPr lang="nl-BE" dirty="0">
                <a:solidFill>
                  <a:srgbClr val="1D8DB0"/>
                </a:solidFill>
              </a:rPr>
              <a:t> pixels </a:t>
            </a:r>
            <a:r>
              <a:rPr lang="nl-BE" dirty="0" err="1">
                <a:solidFill>
                  <a:srgbClr val="1D8DB0"/>
                </a:solidFill>
              </a:rPr>
              <a:t>values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that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amount</a:t>
            </a:r>
            <a:r>
              <a:rPr lang="nl-BE" dirty="0">
                <a:solidFill>
                  <a:srgbClr val="1D8DB0"/>
                </a:solidFill>
              </a:rPr>
              <a:t> of pixels is big </a:t>
            </a:r>
            <a:r>
              <a:rPr lang="nl-BE" dirty="0" err="1">
                <a:solidFill>
                  <a:srgbClr val="1D8DB0"/>
                </a:solidFill>
              </a:rPr>
              <a:t>enough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Search </a:t>
            </a:r>
            <a:r>
              <a:rPr lang="nl-BE" dirty="0" err="1">
                <a:solidFill>
                  <a:srgbClr val="1D8DB0"/>
                </a:solidFill>
              </a:rPr>
              <a:t>for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br>
              <a:rPr lang="nl-BE" dirty="0">
                <a:solidFill>
                  <a:srgbClr val="1D8DB0"/>
                </a:solidFill>
              </a:rPr>
            </a:br>
            <a:r>
              <a:rPr lang="nl-BE" dirty="0">
                <a:solidFill>
                  <a:srgbClr val="1D8DB0"/>
                </a:solidFill>
              </a:rPr>
              <a:t>(No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found? -&gt; </a:t>
            </a:r>
            <a:r>
              <a:rPr lang="nl-BE" dirty="0" err="1">
                <a:solidFill>
                  <a:srgbClr val="1D8DB0"/>
                </a:solidFill>
              </a:rPr>
              <a:t>assign</a:t>
            </a:r>
            <a:r>
              <a:rPr lang="nl-BE" dirty="0">
                <a:solidFill>
                  <a:srgbClr val="1D8DB0"/>
                </a:solidFill>
              </a:rPr>
              <a:t> new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matrix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74" y="2370308"/>
            <a:ext cx="3533677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AFE5F6-162E-451C-9344-6AF17F84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152405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 (right-top </a:t>
            </a:r>
            <a:r>
              <a:rPr lang="nl-BE" dirty="0" err="1">
                <a:solidFill>
                  <a:srgbClr val="1D8DB0"/>
                </a:solidFill>
              </a:rPr>
              <a:t>to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left-bottom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not</a:t>
            </a:r>
            <a:r>
              <a:rPr lang="nl-BE" dirty="0">
                <a:solidFill>
                  <a:srgbClr val="1D8DB0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there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another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X-pixels below </a:t>
            </a:r>
            <a:r>
              <a:rPr lang="nl-BE" dirty="0" err="1">
                <a:solidFill>
                  <a:srgbClr val="1D8DB0"/>
                </a:solidFill>
              </a:rPr>
              <a:t>this</a:t>
            </a:r>
            <a:r>
              <a:rPr lang="nl-BE" dirty="0">
                <a:solidFill>
                  <a:srgbClr val="1D8DB0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Replace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of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bottom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with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top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168A91-F8FB-4EFC-8406-5227BA0F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Drawing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87" y="1102045"/>
            <a:ext cx="6573589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Gathering 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Non-optimal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 get whitened </a:t>
            </a:r>
            <a:r>
              <a:rPr lang="en-US" dirty="0">
                <a:solidFill>
                  <a:srgbClr val="FF0000"/>
                </a:solidFill>
              </a:rPr>
              <a:t>(in </a:t>
            </a:r>
            <a:r>
              <a:rPr lang="en-US" dirty="0" err="1">
                <a:solidFill>
                  <a:srgbClr val="FF0000"/>
                </a:solidFill>
              </a:rPr>
              <a:t>deze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stap</a:t>
            </a:r>
            <a:r>
              <a:rPr lang="en-US" dirty="0">
                <a:solidFill>
                  <a:srgbClr val="FF0000"/>
                </a:solidFill>
              </a:rPr>
              <a:t> al??)</a:t>
            </a: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/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Rotating each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Between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Precision of 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∗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l-G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blipFill>
                <a:blip r:embed="rId3"/>
                <a:stretch>
                  <a:fillRect l="-74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9" y="1178912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576000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all optimal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matrix and its 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DEFEA11-21B6-4121-86EC-82847D02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2561357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5451551-D251-4632-8DD7-85128069AECF}"/>
              </a:ext>
            </a:extLst>
          </p:cNvPr>
          <p:cNvSpPr/>
          <p:nvPr/>
        </p:nvSpPr>
        <p:spPr>
          <a:xfrm>
            <a:off x="1081696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Depth data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4336AD0-7791-4C5C-9E88-E91443F0F16B}"/>
              </a:ext>
            </a:extLst>
          </p:cNvPr>
          <p:cNvCxnSpPr>
            <a:stCxn id="6" idx="3"/>
          </p:cNvCxnSpPr>
          <p:nvPr/>
        </p:nvCxnSpPr>
        <p:spPr>
          <a:xfrm>
            <a:off x="2715187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FE8A431-F8AA-4831-9CD8-FB8AEC194C12}"/>
              </a:ext>
            </a:extLst>
          </p:cNvPr>
          <p:cNvSpPr/>
          <p:nvPr/>
        </p:nvSpPr>
        <p:spPr>
          <a:xfrm>
            <a:off x="3853778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basket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B29797E-FBAD-48D4-8CFA-4E1C85239143}"/>
              </a:ext>
            </a:extLst>
          </p:cNvPr>
          <p:cNvCxnSpPr/>
          <p:nvPr/>
        </p:nvCxnSpPr>
        <p:spPr>
          <a:xfrm>
            <a:off x="5487269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B331BEBD-3ECB-4071-923E-77502FF5972D}"/>
              </a:ext>
            </a:extLst>
          </p:cNvPr>
          <p:cNvSpPr/>
          <p:nvPr/>
        </p:nvSpPr>
        <p:spPr>
          <a:xfrm>
            <a:off x="6625860" y="200703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Overlap</a:t>
            </a:r>
          </a:p>
          <a:p>
            <a:pPr algn="ctr"/>
            <a:r>
              <a:rPr lang="nl-BE" dirty="0"/>
              <a:t>Depth </a:t>
            </a:r>
            <a:r>
              <a:rPr lang="nl-BE" dirty="0" err="1"/>
              <a:t>and</a:t>
            </a:r>
            <a:r>
              <a:rPr lang="nl-BE" dirty="0"/>
              <a:t> RGB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100DF1D-9DC2-4053-AE6B-70D6B9830D9B}"/>
              </a:ext>
            </a:extLst>
          </p:cNvPr>
          <p:cNvCxnSpPr/>
          <p:nvPr/>
        </p:nvCxnSpPr>
        <p:spPr>
          <a:xfrm>
            <a:off x="8629964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D830BD72-73CF-4B44-8035-835F1A080914}"/>
              </a:ext>
            </a:extLst>
          </p:cNvPr>
          <p:cNvSpPr/>
          <p:nvPr/>
        </p:nvSpPr>
        <p:spPr>
          <a:xfrm>
            <a:off x="9768555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RGB Image of basket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51AD76E-6850-4927-8A66-9CE5D8C7B7E9}"/>
              </a:ext>
            </a:extLst>
          </p:cNvPr>
          <p:cNvCxnSpPr>
            <a:cxnSpLocks/>
          </p:cNvCxnSpPr>
          <p:nvPr/>
        </p:nvCxnSpPr>
        <p:spPr>
          <a:xfrm>
            <a:off x="10585300" y="2670550"/>
            <a:ext cx="0" cy="1120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0220DFDE-30EB-4B4F-9E9E-E824086F33F4}"/>
              </a:ext>
            </a:extLst>
          </p:cNvPr>
          <p:cNvSpPr/>
          <p:nvPr/>
        </p:nvSpPr>
        <p:spPr>
          <a:xfrm>
            <a:off x="9768554" y="3790695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F860442-74E8-4809-9B86-0CAD46B55393}"/>
              </a:ext>
            </a:extLst>
          </p:cNvPr>
          <p:cNvCxnSpPr>
            <a:cxnSpLocks/>
          </p:cNvCxnSpPr>
          <p:nvPr/>
        </p:nvCxnSpPr>
        <p:spPr>
          <a:xfrm flipH="1">
            <a:off x="8629964" y="4077000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D1A88C98-1B21-4C43-86E4-1A45002B7869}"/>
              </a:ext>
            </a:extLst>
          </p:cNvPr>
          <p:cNvSpPr/>
          <p:nvPr/>
        </p:nvSpPr>
        <p:spPr>
          <a:xfrm>
            <a:off x="6625860" y="377075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Grouping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55FEA2A3-8110-47FD-94C1-07857A153578}"/>
              </a:ext>
            </a:extLst>
          </p:cNvPr>
          <p:cNvCxnSpPr>
            <a:cxnSpLocks/>
          </p:cNvCxnSpPr>
          <p:nvPr/>
        </p:nvCxnSpPr>
        <p:spPr>
          <a:xfrm flipH="1">
            <a:off x="5487270" y="4082883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7A7E1963-031D-4EE1-BF2D-98509A09A29E}"/>
              </a:ext>
            </a:extLst>
          </p:cNvPr>
          <p:cNvSpPr/>
          <p:nvPr/>
        </p:nvSpPr>
        <p:spPr>
          <a:xfrm>
            <a:off x="3853779" y="376447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endParaRPr lang="nl-BE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4DC8BF81-018B-49AA-A23A-CE076F0F9C49}"/>
              </a:ext>
            </a:extLst>
          </p:cNvPr>
          <p:cNvCxnSpPr>
            <a:cxnSpLocks/>
          </p:cNvCxnSpPr>
          <p:nvPr/>
        </p:nvCxnSpPr>
        <p:spPr>
          <a:xfrm flipH="1">
            <a:off x="2715187" y="4088470"/>
            <a:ext cx="1138591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A3AC3178-0753-4C20-B61A-7D69168B3099}"/>
              </a:ext>
            </a:extLst>
          </p:cNvPr>
          <p:cNvSpPr/>
          <p:nvPr/>
        </p:nvSpPr>
        <p:spPr>
          <a:xfrm>
            <a:off x="1081695" y="375300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best package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6" grpId="0" animBg="1"/>
      <p:bldP spid="19" grpId="0" animBg="1"/>
      <p:bldP spid="22" grpId="0" animBg="1"/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A0D9AC-D495-E941-9B18-CCC8A0AF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EE532-4DE9-584B-A149-A4AC6E66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4E02F6-A465-1746-BF85-EEE9D25B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5B047-7C85-214D-8679-2C09AED5806B}"/>
              </a:ext>
            </a:extLst>
          </p:cNvPr>
          <p:cNvSpPr txBox="1"/>
          <p:nvPr/>
        </p:nvSpPr>
        <p:spPr>
          <a:xfrm>
            <a:off x="576000" y="3963941"/>
            <a:ext cx="6121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Keep them in mind for a moment. Our colleagues will gladly answer all your questions.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404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1150</Words>
  <Application>Microsoft Macintosh PowerPoint</Application>
  <PresentationFormat>Widescreen</PresentationFormat>
  <Paragraphs>477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Cambria Math</vt:lpstr>
      <vt:lpstr>Corbel</vt:lpstr>
      <vt:lpstr>Times New Roman</vt:lpstr>
      <vt:lpstr>Wingdings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Table of contents</vt:lpstr>
      <vt:lpstr>4a. Depth</vt:lpstr>
      <vt:lpstr>4a. Depth</vt:lpstr>
      <vt:lpstr>4a. Depth</vt:lpstr>
      <vt:lpstr>4a. Depth</vt:lpstr>
      <vt:lpstr>Table of contents</vt:lpstr>
      <vt:lpstr>4b. Overlap</vt:lpstr>
      <vt:lpstr>4b. Overlap</vt:lpstr>
      <vt:lpstr>4b. Overlap</vt:lpstr>
      <vt:lpstr>Table of contents</vt:lpstr>
      <vt:lpstr>4c. Colour</vt:lpstr>
      <vt:lpstr>PowerPoint Presentation</vt:lpstr>
      <vt:lpstr>4c: Colour</vt:lpstr>
      <vt:lpstr>4c. Colour</vt:lpstr>
      <vt:lpstr>Problem with convolutions</vt:lpstr>
      <vt:lpstr>Step 4: Thresholding edge</vt:lpstr>
      <vt:lpstr>Step 5: Grouping</vt:lpstr>
      <vt:lpstr>PowerPoint Presentation</vt:lpstr>
      <vt:lpstr>Step 6: Regrouping</vt:lpstr>
      <vt:lpstr>Step 7: Drawing boundary boxes 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6. Flaws</vt:lpstr>
      <vt:lpstr>Table of contents</vt:lpstr>
      <vt:lpstr>7. GUI</vt:lpstr>
      <vt:lpstr>Table of contents</vt:lpstr>
      <vt:lpstr>8. Conclusion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2018-12-17T14:09:31Z</dcterms:modified>
</cp:coreProperties>
</file>